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6"/>
  </p:notesMasterIdLst>
  <p:sldIdLst>
    <p:sldId id="256" r:id="rId2"/>
    <p:sldId id="258" r:id="rId3"/>
    <p:sldId id="257" r:id="rId4"/>
    <p:sldId id="259" r:id="rId5"/>
    <p:sldId id="261" r:id="rId6"/>
    <p:sldId id="270" r:id="rId7"/>
    <p:sldId id="269" r:id="rId8"/>
    <p:sldId id="274" r:id="rId9"/>
    <p:sldId id="267" r:id="rId10"/>
    <p:sldId id="268" r:id="rId11"/>
    <p:sldId id="271" r:id="rId12"/>
    <p:sldId id="266" r:id="rId13"/>
    <p:sldId id="272" r:id="rId14"/>
    <p:sldId id="273"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38" d="100"/>
          <a:sy n="38" d="100"/>
        </p:scale>
        <p:origin x="608" y="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36ECD6-F098-BF42-BEA7-641A5A2AF631}" type="datetimeFigureOut">
              <a:rPr lang="en-US" smtClean="0"/>
              <a:t>12/2/2019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1E9D46-3C2B-5747-A850-BA0E2DBEDE51}" type="slidenum">
              <a:rPr lang="en-US" smtClean="0"/>
              <a:t>‹#›</a:t>
            </a:fld>
            <a:endParaRPr lang="en-US"/>
          </a:p>
        </p:txBody>
      </p:sp>
    </p:spTree>
    <p:extLst>
      <p:ext uri="{BB962C8B-B14F-4D97-AF65-F5344CB8AC3E}">
        <p14:creationId xmlns:p14="http://schemas.microsoft.com/office/powerpoint/2010/main" val="7415102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1E9D46-3C2B-5747-A850-BA0E2DBEDE51}" type="slidenum">
              <a:rPr lang="en-US" smtClean="0"/>
              <a:t>6</a:t>
            </a:fld>
            <a:endParaRPr lang="en-US"/>
          </a:p>
        </p:txBody>
      </p:sp>
    </p:spTree>
    <p:extLst>
      <p:ext uri="{BB962C8B-B14F-4D97-AF65-F5344CB8AC3E}">
        <p14:creationId xmlns:p14="http://schemas.microsoft.com/office/powerpoint/2010/main" val="781570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B7C3F878-F5E8-489B-AC8A-64F2A7E22C28}" type="datetimeFigureOut">
              <a:rPr lang="en-US" smtClean="0"/>
              <a:pPr/>
              <a:t>12/2/2019</a:t>
            </a:fld>
            <a:endParaRPr lang="en-US"/>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dirty="0"/>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651FC063-5EA9-49AF-AFAF-D68C9E82B23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7C3F878-F5E8-489B-AC8A-64F2A7E22C28}" type="datetimeFigureOut">
              <a:rPr lang="en-US" smtClean="0"/>
              <a:pPr/>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Watermark">
    <p:bg>
      <p:bgRef idx="1003">
        <a:schemeClr val="bg2"/>
      </p:bgRef>
    </p:bg>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US" smtClean="0"/>
              <a:t>Click to edit Master text styles</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n-US" smtClean="0"/>
              <a:t>Click to edit Master title style</a:t>
            </a:r>
            <a:endParaRPr dirty="0"/>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B7C3F878-F5E8-489B-AC8A-64F2A7E22C28}" type="datetimeFigureOut">
              <a:rPr lang="en-US" smtClean="0"/>
              <a:pPr/>
              <a:t>12/2/2019</a:t>
            </a:fld>
            <a:endParaRPr lang="en-US" dirty="0"/>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651FC063-5EA9-49AF-AFAF-D68C9E82B23B}"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ts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n-US" smtClean="0"/>
              <a:t>Click to edit Master text styles</a:t>
            </a:r>
          </a:p>
        </p:txBody>
      </p:sp>
      <p:sp>
        <p:nvSpPr>
          <p:cNvPr id="4" name="Date Placeholder 3"/>
          <p:cNvSpPr>
            <a:spLocks noGrp="1"/>
          </p:cNvSpPr>
          <p:nvPr>
            <p:ph type="dt" sz="half" idx="10"/>
          </p:nvPr>
        </p:nvSpPr>
        <p:spPr/>
        <p:txBody>
          <a:bodyPr/>
          <a:lstStyle/>
          <a:p>
            <a:fld id="{B7C3F878-F5E8-489B-AC8A-64F2A7E22C28}" type="datetimeFigureOut">
              <a:rPr lang="en-US" smtClean="0"/>
              <a:pPr/>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Watermark">
    <p:bg>
      <p:bgRef idx="1002">
        <a:schemeClr val="bg2"/>
      </p:bgRef>
    </p:bg>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n-US" smtClean="0"/>
              <a:t>Click to edit Master text styles</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n-US" smtClean="0"/>
              <a:t>Click to edit Master title style</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C3F878-F5E8-489B-AC8A-64F2A7E22C28}" type="datetimeFigureOut">
              <a:rPr lang="en-US" smtClean="0"/>
              <a:pPr/>
              <a:t>12/2/2019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n-US" smtClean="0"/>
              <a:t>Click to edit Master title style</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n-US" smtClean="0"/>
              <a:t>Drag picture to placeholder or click icon to add</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C3F878-F5E8-489B-AC8A-64F2A7E22C28}" type="datetimeFigureOut">
              <a:rPr lang="en-US" smtClean="0"/>
              <a:pPr/>
              <a:t>12/2/2019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1FC063-5EA9-49AF-AFAF-D68C9E82B23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7C3F878-F5E8-489B-AC8A-64F2A7E22C28}" type="datetimeFigureOut">
              <a:rPr lang="en-US" smtClean="0"/>
              <a:pPr/>
              <a:t>12/2/2019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B7C3F878-F5E8-489B-AC8A-64F2A7E22C28}" type="datetimeFigureOut">
              <a:rPr lang="en-US" smtClean="0"/>
              <a:pPr/>
              <a:t>12/2/2019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1FC063-5EA9-49AF-AFAF-D68C9E82B23B}" type="slidenum">
              <a:rPr lang="en-US" smtClean="0"/>
              <a:pPr/>
              <a:t>‹#›</a:t>
            </a:fld>
            <a:endParaRPr lang="en-US"/>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7C3F878-F5E8-489B-AC8A-64F2A7E22C28}" type="datetimeFigureOut">
              <a:rPr lang="en-US" smtClean="0"/>
              <a:pPr/>
              <a:t>12/2/2019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1FC063-5EA9-49AF-AFAF-D68C9E82B23B}" type="slidenum">
              <a:rPr lang="en-US" smtClean="0"/>
              <a:pPr/>
              <a:t>‹#›</a:t>
            </a:fld>
            <a:endParaRPr lang="en-US" dirty="0"/>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B7C3F878-F5E8-489B-AC8A-64F2A7E22C28}" type="datetimeFigureOut">
              <a:rPr lang="en-US" smtClean="0"/>
              <a:pPr/>
              <a:t>12/2/2019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1FC063-5EA9-49AF-AFAF-D68C9E82B23B}" type="slidenum">
              <a:rPr lang="en-US" smtClean="0"/>
              <a:pPr/>
              <a:t>‹#›</a:t>
            </a:fld>
            <a:endParaRPr lang="en-US" dirty="0"/>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tabLst/>
              <a:defRPr sz="1800"/>
            </a:lvl6pPr>
            <a:lvl7pPr marL="2290763" indent="-344488">
              <a:tabLst/>
              <a:defRPr sz="1800"/>
            </a:lvl7pPr>
            <a:lvl8pPr marL="2290763" indent="-344488">
              <a:tabLst/>
              <a:defRPr sz="1800"/>
            </a:lvl8pPr>
            <a:lvl9pPr marL="2290763" indent="-344488">
              <a:tabLst/>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7C3F878-F5E8-489B-AC8A-64F2A7E22C28}" type="datetimeFigureOut">
              <a:rPr lang="en-US" smtClean="0"/>
              <a:pPr/>
              <a:t>12/2/2019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1FC063-5EA9-49AF-AFAF-D68C9E82B23B}" type="slidenum">
              <a:rPr lang="en-US" smtClean="0"/>
              <a:pPr/>
              <a:t>‹#›</a:t>
            </a:fld>
            <a:endParaRPr lang="en-US" dirty="0"/>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7C3F878-F5E8-489B-AC8A-64F2A7E22C28}" type="datetimeFigureOut">
              <a:rPr lang="en-US" smtClean="0"/>
              <a:pPr/>
              <a:t>12/2/2019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C3F878-F5E8-489B-AC8A-64F2A7E22C28}" type="datetimeFigureOut">
              <a:rPr lang="en-US" smtClean="0"/>
              <a:pPr/>
              <a:t>12/2/2019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n-US" smtClean="0"/>
              <a:t>Click to edit Master title style</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marL="2290763" indent="-344488">
              <a:defRPr sz="2000"/>
            </a:lvl7pPr>
            <a:lvl8pPr marL="2290763" indent="-344488">
              <a:defRPr sz="2000"/>
            </a:lvl8pPr>
            <a:lvl9pPr marL="2290763" indent="-344488">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914398" y="2866030"/>
            <a:ext cx="3563938"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C3F878-F5E8-489B-AC8A-64F2A7E22C28}" type="datetimeFigureOut">
              <a:rPr lang="en-US" smtClean="0"/>
              <a:pPr/>
              <a:t>12/2/2019</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n-US" smtClean="0"/>
              <a:t>Click to edit Master title style</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C3F878-F5E8-489B-AC8A-64F2A7E22C28}" type="datetimeFigureOut">
              <a:rPr lang="en-US" smtClean="0"/>
              <a:pPr/>
              <a:t>12/2/2019</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1FC063-5EA9-49AF-AFAF-D68C9E82B23B}" type="slidenum">
              <a:rPr lang="en-US" smtClean="0"/>
              <a:pPr/>
              <a:t>‹#›</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n-US" smtClean="0"/>
              <a:t>Drag picture to placeholder or click icon to add</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n-US" smtClean="0"/>
              <a:t>Drag picture to placeholder or click icon to add</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n-US" smtClean="0"/>
              <a:t>Click to edit Master title style</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C3F878-F5E8-489B-AC8A-64F2A7E22C28}" type="datetimeFigureOut">
              <a:rPr lang="en-US" smtClean="0"/>
              <a:pPr/>
              <a:t>12/2/2019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1FC063-5EA9-49AF-AFAF-D68C9E82B23B}"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US" smtClean="0"/>
              <a:t>Click to edit Master title style</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C3F878-F5E8-489B-AC8A-64F2A7E22C28}" type="datetimeFigureOut">
              <a:rPr lang="en-US" smtClean="0"/>
              <a:pPr/>
              <a:t>12/2/2019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1FC063-5EA9-49AF-AFAF-D68C9E82B23B}" type="slidenum">
              <a:rPr lang="en-US" smtClean="0"/>
              <a:pPr/>
              <a:t>‹#›</a:t>
            </a:fld>
            <a:endParaRPr lang="en-US" dirty="0"/>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Pictures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n-US" smtClean="0"/>
              <a:t>Click to edit Master title style</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n-US" smtClean="0"/>
              <a:t>Drag picture to placeholder or click icon to add</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n-US" smtClean="0"/>
              <a:t>Drag picture to placeholder or click icon to add</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7C3F878-F5E8-489B-AC8A-64F2A7E22C28}" type="datetimeFigureOut">
              <a:rPr lang="en-US" smtClean="0"/>
              <a:pPr/>
              <a:t>12/2/2019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1FC063-5EA9-49AF-AFAF-D68C9E82B23B}"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7C3F878-F5E8-489B-AC8A-64F2A7E22C28}" type="datetimeFigureOut">
              <a:rPr lang="en-US" smtClean="0"/>
              <a:pPr/>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914400" y="450851"/>
            <a:ext cx="5943600" cy="5357812"/>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7C3F878-F5E8-489B-AC8A-64F2A7E22C28}" type="datetimeFigureOut">
              <a:rPr lang="en-US" smtClean="0"/>
              <a:pPr/>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1FC063-5EA9-49AF-AFAF-D68C9E82B23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8.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7.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B7C3F878-F5E8-489B-AC8A-64F2A7E22C28}" type="datetimeFigureOut">
              <a:rPr lang="en-US" smtClean="0"/>
              <a:pPr/>
              <a:t>12/2/2019</a:t>
            </a:fld>
            <a:endParaRPr lang="en-US" dirty="0"/>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dirty="0"/>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651FC063-5EA9-49AF-AFAF-D68C9E82B23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Ls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24"/>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23"/>
        </a:buBlip>
        <a:defRPr lang="en-US" sz="1800" kern="1200" dirty="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tsa.gov/news/top-stories/2015/12/14/if-you-see-something-say-somethingTM" TargetMode="External"/><Relationship Id="rId2" Type="http://schemas.openxmlformats.org/officeDocument/2006/relationships/hyperlink" Target="http://www.tsa.gov/press/factsheets" TargetMode="External"/><Relationship Id="rId1" Type="http://schemas.openxmlformats.org/officeDocument/2006/relationships/slideLayout" Target="../slideLayouts/slideLayout2.xml"/><Relationship Id="rId5" Type="http://schemas.openxmlformats.org/officeDocument/2006/relationships/hyperlink" Target="https://en.wikipedia.org/wiki/Secondary_Security_Screening_Selection" TargetMode="External"/><Relationship Id="rId4" Type="http://schemas.openxmlformats.org/officeDocument/2006/relationships/hyperlink" Target="http://www.thrillist.com/travel/nation/why-do-we-have-to-take-our-shoes-off-at-airport-security-history-of-the-ts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9802" y="1986824"/>
            <a:ext cx="5103356" cy="1052122"/>
          </a:xfrm>
        </p:spPr>
        <p:txBody>
          <a:bodyPr/>
          <a:lstStyle/>
          <a:p>
            <a:r>
              <a:rPr lang="en-US" dirty="0" smtClean="0">
                <a:latin typeface="Marker Felt"/>
                <a:cs typeface="Marker Felt"/>
              </a:rPr>
              <a:t>Airport Security</a:t>
            </a:r>
            <a:endParaRPr lang="en-US" dirty="0">
              <a:latin typeface="Marker Felt"/>
              <a:cs typeface="Marker Felt"/>
            </a:endParaRPr>
          </a:p>
        </p:txBody>
      </p:sp>
      <p:sp>
        <p:nvSpPr>
          <p:cNvPr id="3" name="Subtitle 2"/>
          <p:cNvSpPr>
            <a:spLocks noGrp="1"/>
          </p:cNvSpPr>
          <p:nvPr>
            <p:ph type="subTitle" idx="1"/>
          </p:nvPr>
        </p:nvSpPr>
        <p:spPr>
          <a:xfrm>
            <a:off x="1321311" y="2983473"/>
            <a:ext cx="6400800" cy="902149"/>
          </a:xfrm>
        </p:spPr>
        <p:txBody>
          <a:bodyPr>
            <a:normAutofit fontScale="25000" lnSpcReduction="20000"/>
          </a:bodyPr>
          <a:lstStyle/>
          <a:p>
            <a:pPr algn="ctr"/>
            <a:r>
              <a:rPr lang="en-US" sz="6400" dirty="0">
                <a:latin typeface="Abadi MT Condensed Extra Bold"/>
                <a:cs typeface="Abadi MT Condensed Extra Bold"/>
              </a:rPr>
              <a:t>H</a:t>
            </a:r>
            <a:r>
              <a:rPr lang="en-US" sz="6400" dirty="0" smtClean="0">
                <a:latin typeface="Abadi MT Condensed Extra Bold"/>
                <a:cs typeface="Abadi MT Condensed Extra Bold"/>
              </a:rPr>
              <a:t>ave </a:t>
            </a:r>
            <a:r>
              <a:rPr lang="en-US" sz="6400" dirty="0">
                <a:latin typeface="Abadi MT Condensed Extra Bold"/>
                <a:cs typeface="Abadi MT Condensed Extra Bold"/>
              </a:rPr>
              <a:t>these new security measures truly helped keep us safer since 9/11</a:t>
            </a:r>
            <a:r>
              <a:rPr lang="en-US" sz="6400" dirty="0" smtClean="0">
                <a:latin typeface="Abadi MT Condensed Extra Bold"/>
                <a:cs typeface="Abadi MT Condensed Extra Bold"/>
              </a:rPr>
              <a:t>?</a:t>
            </a:r>
            <a:br>
              <a:rPr lang="en-US" sz="6400" dirty="0" smtClean="0">
                <a:latin typeface="Abadi MT Condensed Extra Bold"/>
                <a:cs typeface="Abadi MT Condensed Extra Bold"/>
              </a:rPr>
            </a:br>
            <a:r>
              <a:rPr lang="en-US" dirty="0" smtClean="0">
                <a:latin typeface="Optima"/>
                <a:cs typeface="Optima"/>
              </a:rPr>
              <a:t> </a:t>
            </a:r>
            <a:endParaRPr lang="en-US" dirty="0">
              <a:latin typeface="Optima"/>
              <a:cs typeface="Optima"/>
            </a:endParaRPr>
          </a:p>
        </p:txBody>
      </p:sp>
      <p:sp>
        <p:nvSpPr>
          <p:cNvPr id="4" name="Rectangle 3"/>
          <p:cNvSpPr/>
          <p:nvPr/>
        </p:nvSpPr>
        <p:spPr>
          <a:xfrm>
            <a:off x="3194571" y="4023947"/>
            <a:ext cx="3326616" cy="369332"/>
          </a:xfrm>
          <a:prstGeom prst="rect">
            <a:avLst/>
          </a:prstGeom>
        </p:spPr>
        <p:txBody>
          <a:bodyPr wrap="none">
            <a:spAutoFit/>
          </a:bodyPr>
          <a:lstStyle/>
          <a:p>
            <a:r>
              <a:rPr lang="en-US" dirty="0">
                <a:latin typeface="Optima"/>
                <a:cs typeface="Optima"/>
              </a:rPr>
              <a:t>By: </a:t>
            </a:r>
            <a:r>
              <a:rPr lang="en-US" dirty="0" smtClean="0">
                <a:latin typeface="Optima"/>
                <a:cs typeface="Optima"/>
              </a:rPr>
              <a:t>Anonymous </a:t>
            </a:r>
            <a:r>
              <a:rPr lang="en-US" smtClean="0">
                <a:latin typeface="Optima"/>
                <a:cs typeface="Optima"/>
              </a:rPr>
              <a:t>Super Student</a:t>
            </a:r>
            <a:endParaRPr lang="en-US" dirty="0">
              <a:latin typeface="Optima"/>
              <a:cs typeface="Optima"/>
            </a:endParaRPr>
          </a:p>
        </p:txBody>
      </p:sp>
    </p:spTree>
    <p:extLst>
      <p:ext uri="{BB962C8B-B14F-4D97-AF65-F5344CB8AC3E}">
        <p14:creationId xmlns:p14="http://schemas.microsoft.com/office/powerpoint/2010/main" val="41377189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6888"/>
            <a:ext cx="8229600" cy="1143000"/>
          </a:xfrm>
        </p:spPr>
        <p:txBody>
          <a:bodyPr/>
          <a:lstStyle/>
          <a:p>
            <a:r>
              <a:rPr lang="en-US" u="sng" dirty="0" smtClean="0">
                <a:latin typeface="Marker Felt"/>
                <a:cs typeface="Marker Felt"/>
              </a:rPr>
              <a:t>Wright Brothers </a:t>
            </a:r>
            <a:endParaRPr lang="en-US" u="sng" dirty="0">
              <a:latin typeface="Marker Felt"/>
              <a:cs typeface="Marker Felt"/>
            </a:endParaRPr>
          </a:p>
        </p:txBody>
      </p:sp>
      <p:sp>
        <p:nvSpPr>
          <p:cNvPr id="3" name="Content Placeholder 2"/>
          <p:cNvSpPr>
            <a:spLocks noGrp="1"/>
          </p:cNvSpPr>
          <p:nvPr>
            <p:ph idx="1"/>
          </p:nvPr>
        </p:nvSpPr>
        <p:spPr>
          <a:xfrm>
            <a:off x="439166" y="1796133"/>
            <a:ext cx="2519674" cy="3047262"/>
          </a:xfrm>
        </p:spPr>
        <p:txBody>
          <a:bodyPr>
            <a:noAutofit/>
          </a:bodyPr>
          <a:lstStyle/>
          <a:p>
            <a:pPr marL="0" indent="0">
              <a:buNone/>
            </a:pPr>
            <a:r>
              <a:rPr lang="en-US" sz="2400" dirty="0">
                <a:latin typeface="Optima"/>
                <a:cs typeface="Optima"/>
              </a:rPr>
              <a:t>People are now able to travel anywhere in the world because of the successful invention of the airplane by the Wright Brothers. </a:t>
            </a:r>
            <a:endParaRPr lang="en-US" sz="2400" dirty="0" smtClean="0">
              <a:effectLst/>
              <a:latin typeface="Optima"/>
              <a:cs typeface="Optima"/>
            </a:endParaRPr>
          </a:p>
        </p:txBody>
      </p:sp>
      <p:pic>
        <p:nvPicPr>
          <p:cNvPr id="4" name="Picture 3" descr="Wright-Brothers-Piloting.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937100" y="1766888"/>
            <a:ext cx="5622700" cy="3159243"/>
          </a:xfrm>
          <a:prstGeom prst="rect">
            <a:avLst/>
          </a:prstGeom>
        </p:spPr>
      </p:pic>
      <p:sp>
        <p:nvSpPr>
          <p:cNvPr id="5" name="TextBox 4"/>
          <p:cNvSpPr txBox="1"/>
          <p:nvPr/>
        </p:nvSpPr>
        <p:spPr>
          <a:xfrm>
            <a:off x="857250" y="5021206"/>
            <a:ext cx="7623175" cy="830997"/>
          </a:xfrm>
          <a:prstGeom prst="rect">
            <a:avLst/>
          </a:prstGeom>
          <a:noFill/>
        </p:spPr>
        <p:txBody>
          <a:bodyPr wrap="square" rtlCol="0">
            <a:spAutoFit/>
          </a:bodyPr>
          <a:lstStyle/>
          <a:p>
            <a:r>
              <a:rPr lang="en-US" sz="2400" dirty="0">
                <a:latin typeface="Optima"/>
                <a:cs typeface="Optima"/>
              </a:rPr>
              <a:t>Vast majorities of people have either been on an airplane or know of someone that has flown on one. </a:t>
            </a:r>
            <a:endParaRPr lang="en-US" sz="1600" dirty="0">
              <a:latin typeface="Optima"/>
              <a:cs typeface="Optima"/>
            </a:endParaRPr>
          </a:p>
        </p:txBody>
      </p:sp>
    </p:spTree>
    <p:extLst>
      <p:ext uri="{BB962C8B-B14F-4D97-AF65-F5344CB8AC3E}">
        <p14:creationId xmlns:p14="http://schemas.microsoft.com/office/powerpoint/2010/main" val="6682501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latin typeface="Marker Felt"/>
                <a:cs typeface="Marker Felt"/>
              </a:rPr>
              <a:t>September 11, 2001</a:t>
            </a:r>
            <a:endParaRPr lang="en-US" u="sng" dirty="0">
              <a:latin typeface="Marker Felt"/>
              <a:cs typeface="Marker Felt"/>
            </a:endParaRPr>
          </a:p>
        </p:txBody>
      </p:sp>
      <p:sp>
        <p:nvSpPr>
          <p:cNvPr id="3" name="Content Placeholder 2"/>
          <p:cNvSpPr>
            <a:spLocks noGrp="1"/>
          </p:cNvSpPr>
          <p:nvPr>
            <p:ph idx="1"/>
          </p:nvPr>
        </p:nvSpPr>
        <p:spPr>
          <a:xfrm>
            <a:off x="623738" y="1600200"/>
            <a:ext cx="3227462" cy="4525963"/>
          </a:xfrm>
        </p:spPr>
        <p:txBody>
          <a:bodyPr>
            <a:normAutofit fontScale="92500" lnSpcReduction="20000"/>
          </a:bodyPr>
          <a:lstStyle/>
          <a:p>
            <a:pPr marL="0" indent="0">
              <a:buNone/>
            </a:pPr>
            <a:r>
              <a:rPr lang="en-US" sz="2800" dirty="0">
                <a:latin typeface="Optima"/>
                <a:cs typeface="Optima"/>
              </a:rPr>
              <a:t>On a larger scale, the entire world knows about the 9/11 terrorist attack and the feeling of safety our country lost that day.</a:t>
            </a:r>
            <a:r>
              <a:rPr lang="en-US" sz="2800" dirty="0" smtClean="0">
                <a:effectLst/>
                <a:latin typeface="Optima"/>
                <a:cs typeface="Optima"/>
              </a:rPr>
              <a:t> </a:t>
            </a:r>
            <a:endParaRPr lang="en-US" sz="2800" dirty="0">
              <a:latin typeface="Optima"/>
              <a:cs typeface="Optima"/>
            </a:endParaRPr>
          </a:p>
          <a:p>
            <a:pPr marL="0" indent="0">
              <a:buNone/>
            </a:pPr>
            <a:r>
              <a:rPr lang="en-US" sz="2800" dirty="0">
                <a:latin typeface="Optima"/>
                <a:cs typeface="Optima"/>
              </a:rPr>
              <a:t>On 9/11, nine militants of the Islamic terrorist group Al-Qaeda, high-jacked four U.S. airplanes. </a:t>
            </a:r>
            <a:endParaRPr lang="en-US" sz="2800" dirty="0" smtClean="0">
              <a:effectLst/>
              <a:latin typeface="Optima"/>
              <a:cs typeface="Optima"/>
            </a:endParaRPr>
          </a:p>
          <a:p>
            <a:pPr marL="0" indent="0">
              <a:buNone/>
            </a:pPr>
            <a:endParaRPr lang="en-US" dirty="0">
              <a:latin typeface="Optima"/>
              <a:cs typeface="Optima"/>
            </a:endParaRPr>
          </a:p>
        </p:txBody>
      </p:sp>
      <p:pic>
        <p:nvPicPr>
          <p:cNvPr id="4" name="Picture 3" descr="Nine-Eleven.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038801" y="1600200"/>
            <a:ext cx="4505124" cy="4263941"/>
          </a:xfrm>
          <a:prstGeom prst="rect">
            <a:avLst/>
          </a:prstGeom>
        </p:spPr>
      </p:pic>
    </p:spTree>
    <p:extLst>
      <p:ext uri="{BB962C8B-B14F-4D97-AF65-F5344CB8AC3E}">
        <p14:creationId xmlns:p14="http://schemas.microsoft.com/office/powerpoint/2010/main" val="15429666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4300" y="485391"/>
            <a:ext cx="7313613" cy="868362"/>
          </a:xfrm>
        </p:spPr>
        <p:txBody>
          <a:bodyPr/>
          <a:lstStyle/>
          <a:p>
            <a:r>
              <a:rPr lang="en-US" u="sng" dirty="0" smtClean="0">
                <a:latin typeface="Marker Felt"/>
                <a:cs typeface="Marker Felt"/>
              </a:rPr>
              <a:t>Introducing the TSA</a:t>
            </a:r>
            <a:endParaRPr lang="en-US" u="sng" dirty="0">
              <a:latin typeface="Marker Felt"/>
              <a:cs typeface="Marker Felt"/>
            </a:endParaRPr>
          </a:p>
        </p:txBody>
      </p:sp>
      <p:sp>
        <p:nvSpPr>
          <p:cNvPr id="3" name="Content Placeholder 2"/>
          <p:cNvSpPr>
            <a:spLocks noGrp="1"/>
          </p:cNvSpPr>
          <p:nvPr>
            <p:ph idx="1"/>
          </p:nvPr>
        </p:nvSpPr>
        <p:spPr>
          <a:xfrm>
            <a:off x="362172" y="1555650"/>
            <a:ext cx="3485027" cy="4904356"/>
          </a:xfrm>
        </p:spPr>
        <p:txBody>
          <a:bodyPr>
            <a:normAutofit fontScale="77500" lnSpcReduction="20000"/>
          </a:bodyPr>
          <a:lstStyle/>
          <a:p>
            <a:pPr marL="0" indent="0">
              <a:buNone/>
            </a:pPr>
            <a:r>
              <a:rPr lang="en-US" dirty="0">
                <a:latin typeface="Optima"/>
                <a:cs typeface="Optima"/>
              </a:rPr>
              <a:t>Although airport security was strict prior to the 9/11 attacks, it was not rigorous </a:t>
            </a:r>
            <a:r>
              <a:rPr lang="en-US" dirty="0" smtClean="0">
                <a:latin typeface="Optima"/>
                <a:cs typeface="Optima"/>
              </a:rPr>
              <a:t>enough </a:t>
            </a:r>
            <a:r>
              <a:rPr lang="en-US" dirty="0">
                <a:latin typeface="Optima"/>
                <a:cs typeface="Optima"/>
              </a:rPr>
              <a:t>to prevent these terrorist attacks. </a:t>
            </a:r>
          </a:p>
          <a:p>
            <a:pPr marL="0" indent="0">
              <a:buNone/>
            </a:pPr>
            <a:r>
              <a:rPr lang="en-US" dirty="0">
                <a:latin typeface="Optima"/>
                <a:cs typeface="Optima"/>
              </a:rPr>
              <a:t>On November 19, 2001, Congress voted and approved the Aviation and Transportation Security Act (ATSA). </a:t>
            </a:r>
          </a:p>
          <a:p>
            <a:pPr marL="0" indent="0">
              <a:buNone/>
            </a:pPr>
            <a:r>
              <a:rPr lang="en-US" dirty="0" smtClean="0">
                <a:latin typeface="Optima"/>
                <a:cs typeface="Optima"/>
              </a:rPr>
              <a:t>This </a:t>
            </a:r>
            <a:r>
              <a:rPr lang="en-US" dirty="0">
                <a:latin typeface="Optima"/>
                <a:cs typeface="Optima"/>
              </a:rPr>
              <a:t>act resulted in the creation of the Transportation Security Administration or TSA. The TSA was established as a response to terrorism and is a division of the Department of Homeland Security. </a:t>
            </a:r>
          </a:p>
        </p:txBody>
      </p:sp>
      <p:pic>
        <p:nvPicPr>
          <p:cNvPr id="4" name="Picture 3" descr="2019-04-29_19-44-4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0105" y="2500861"/>
            <a:ext cx="4737100" cy="3632200"/>
          </a:xfrm>
          <a:prstGeom prst="rect">
            <a:avLst/>
          </a:prstGeom>
        </p:spPr>
      </p:pic>
      <p:sp>
        <p:nvSpPr>
          <p:cNvPr id="5" name="Cloud Callout 4"/>
          <p:cNvSpPr/>
          <p:nvPr/>
        </p:nvSpPr>
        <p:spPr>
          <a:xfrm>
            <a:off x="5997508" y="765005"/>
            <a:ext cx="2558229" cy="1581289"/>
          </a:xfrm>
          <a:prstGeom prst="cloudCallou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6" name="TextBox 5"/>
          <p:cNvSpPr txBox="1"/>
          <p:nvPr/>
        </p:nvSpPr>
        <p:spPr>
          <a:xfrm>
            <a:off x="6699313" y="1324817"/>
            <a:ext cx="1119032" cy="461665"/>
          </a:xfrm>
          <a:prstGeom prst="rect">
            <a:avLst/>
          </a:prstGeom>
          <a:noFill/>
        </p:spPr>
        <p:txBody>
          <a:bodyPr wrap="square" rtlCol="0">
            <a:spAutoFit/>
          </a:bodyPr>
          <a:lstStyle/>
          <a:p>
            <a:r>
              <a:rPr lang="en-US" sz="2400" dirty="0" smtClean="0">
                <a:latin typeface="Optima"/>
                <a:cs typeface="Optima"/>
              </a:rPr>
              <a:t>Haha!</a:t>
            </a:r>
            <a:endParaRPr lang="en-US" sz="2400" dirty="0">
              <a:latin typeface="Optima"/>
              <a:cs typeface="Optima"/>
            </a:endParaRPr>
          </a:p>
        </p:txBody>
      </p:sp>
    </p:spTree>
    <p:extLst>
      <p:ext uri="{BB962C8B-B14F-4D97-AF65-F5344CB8AC3E}">
        <p14:creationId xmlns:p14="http://schemas.microsoft.com/office/powerpoint/2010/main" val="41708329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6263"/>
            <a:ext cx="8229600" cy="1143000"/>
          </a:xfrm>
        </p:spPr>
        <p:txBody>
          <a:bodyPr/>
          <a:lstStyle/>
          <a:p>
            <a:r>
              <a:rPr lang="en-US" u="sng" dirty="0" smtClean="0">
                <a:latin typeface="Marker Felt"/>
                <a:cs typeface="Marker Felt"/>
              </a:rPr>
              <a:t>TSA’s Responsibility</a:t>
            </a:r>
            <a:endParaRPr lang="en-US" u="sng" dirty="0">
              <a:latin typeface="Marker Felt"/>
              <a:cs typeface="Marker Felt"/>
            </a:endParaRPr>
          </a:p>
        </p:txBody>
      </p:sp>
      <p:sp>
        <p:nvSpPr>
          <p:cNvPr id="3" name="Content Placeholder 2"/>
          <p:cNvSpPr>
            <a:spLocks noGrp="1"/>
          </p:cNvSpPr>
          <p:nvPr>
            <p:ph idx="1"/>
          </p:nvPr>
        </p:nvSpPr>
        <p:spPr>
          <a:xfrm>
            <a:off x="6078652" y="1878627"/>
            <a:ext cx="2899590" cy="4525963"/>
          </a:xfrm>
        </p:spPr>
        <p:txBody>
          <a:bodyPr>
            <a:normAutofit fontScale="92500" lnSpcReduction="20000"/>
          </a:bodyPr>
          <a:lstStyle/>
          <a:p>
            <a:r>
              <a:rPr lang="en-US" dirty="0" smtClean="0">
                <a:latin typeface="Optima"/>
                <a:cs typeface="Optima"/>
              </a:rPr>
              <a:t>Passenger screening</a:t>
            </a:r>
          </a:p>
          <a:p>
            <a:r>
              <a:rPr lang="en-US" dirty="0">
                <a:latin typeface="Optima"/>
                <a:cs typeface="Optima"/>
              </a:rPr>
              <a:t>P</a:t>
            </a:r>
            <a:r>
              <a:rPr lang="en-US" dirty="0" smtClean="0">
                <a:latin typeface="Optima"/>
                <a:cs typeface="Optima"/>
              </a:rPr>
              <a:t>roducing </a:t>
            </a:r>
            <a:r>
              <a:rPr lang="en-US" dirty="0">
                <a:latin typeface="Optima"/>
                <a:cs typeface="Optima"/>
              </a:rPr>
              <a:t>a constant and consistent passenger flow while maintaining a safe and secure environment </a:t>
            </a:r>
            <a:endParaRPr lang="en-US" dirty="0" smtClean="0">
              <a:latin typeface="Optima"/>
              <a:cs typeface="Optima"/>
            </a:endParaRPr>
          </a:p>
          <a:p>
            <a:r>
              <a:rPr lang="en-US" dirty="0">
                <a:latin typeface="Optima"/>
                <a:cs typeface="Optima"/>
              </a:rPr>
              <a:t>P</a:t>
            </a:r>
            <a:r>
              <a:rPr lang="en-US" dirty="0" smtClean="0">
                <a:latin typeface="Optima"/>
                <a:cs typeface="Optima"/>
              </a:rPr>
              <a:t>roviding </a:t>
            </a:r>
            <a:r>
              <a:rPr lang="en-US" dirty="0">
                <a:latin typeface="Optima"/>
                <a:cs typeface="Optima"/>
              </a:rPr>
              <a:t>necessary airport regulations at specific </a:t>
            </a:r>
            <a:r>
              <a:rPr lang="en-US" dirty="0" smtClean="0">
                <a:latin typeface="Optima"/>
                <a:cs typeface="Optima"/>
              </a:rPr>
              <a:t>checkpoints </a:t>
            </a:r>
            <a:endParaRPr lang="en-US" dirty="0">
              <a:latin typeface="Optima"/>
              <a:cs typeface="Optima"/>
            </a:endParaRPr>
          </a:p>
          <a:p>
            <a:endParaRPr lang="en-US" dirty="0">
              <a:latin typeface="Optima"/>
              <a:cs typeface="Optima"/>
            </a:endParaRPr>
          </a:p>
        </p:txBody>
      </p:sp>
      <p:pic>
        <p:nvPicPr>
          <p:cNvPr id="4" name="Picture 3" descr="tsa-woman-pat-down.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57200" y="2085002"/>
            <a:ext cx="5426596" cy="3618183"/>
          </a:xfrm>
          <a:prstGeom prst="rect">
            <a:avLst/>
          </a:prstGeom>
        </p:spPr>
      </p:pic>
    </p:spTree>
    <p:extLst>
      <p:ext uri="{BB962C8B-B14F-4D97-AF65-F5344CB8AC3E}">
        <p14:creationId xmlns:p14="http://schemas.microsoft.com/office/powerpoint/2010/main" val="17771809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967" y="71631"/>
            <a:ext cx="9076024" cy="1143000"/>
          </a:xfrm>
        </p:spPr>
        <p:txBody>
          <a:bodyPr/>
          <a:lstStyle/>
          <a:p>
            <a:r>
              <a:rPr lang="en-US" u="sng" dirty="0" smtClean="0">
                <a:latin typeface="Marker Felt"/>
                <a:cs typeface="Marker Felt"/>
              </a:rPr>
              <a:t>Airport Layers of Security</a:t>
            </a:r>
            <a:endParaRPr lang="en-US" u="sng" dirty="0">
              <a:latin typeface="Marker Felt"/>
              <a:cs typeface="Marker Felt"/>
            </a:endParaRPr>
          </a:p>
        </p:txBody>
      </p:sp>
      <p:sp>
        <p:nvSpPr>
          <p:cNvPr id="3" name="Content Placeholder 2"/>
          <p:cNvSpPr>
            <a:spLocks noGrp="1"/>
          </p:cNvSpPr>
          <p:nvPr>
            <p:ph idx="1"/>
          </p:nvPr>
        </p:nvSpPr>
        <p:spPr>
          <a:xfrm>
            <a:off x="364459" y="1274780"/>
            <a:ext cx="4836695" cy="5676590"/>
          </a:xfrm>
        </p:spPr>
        <p:txBody>
          <a:bodyPr>
            <a:normAutofit fontScale="55000" lnSpcReduction="20000"/>
          </a:bodyPr>
          <a:lstStyle/>
          <a:p>
            <a:r>
              <a:rPr lang="en-US" sz="2900" dirty="0" smtClean="0">
                <a:latin typeface="Optima"/>
                <a:cs typeface="Optima"/>
              </a:rPr>
              <a:t>No-Fly List/watch list</a:t>
            </a:r>
          </a:p>
          <a:p>
            <a:r>
              <a:rPr lang="en-US" sz="2900" dirty="0" smtClean="0">
                <a:latin typeface="Optima"/>
                <a:cs typeface="Optima"/>
              </a:rPr>
              <a:t>Bagging screening technology</a:t>
            </a:r>
          </a:p>
          <a:p>
            <a:r>
              <a:rPr lang="en-US" sz="2900" dirty="0" smtClean="0">
                <a:latin typeface="Optima"/>
                <a:cs typeface="Optima"/>
              </a:rPr>
              <a:t>Electrical systems</a:t>
            </a:r>
          </a:p>
          <a:p>
            <a:r>
              <a:rPr lang="en-US" sz="2900" dirty="0" smtClean="0">
                <a:latin typeface="Optima"/>
                <a:cs typeface="Optima"/>
              </a:rPr>
              <a:t>Bomb-sniffing dogs</a:t>
            </a:r>
          </a:p>
          <a:p>
            <a:r>
              <a:rPr lang="en-US" sz="2900" dirty="0" smtClean="0">
                <a:latin typeface="Optima"/>
                <a:cs typeface="Optima"/>
              </a:rPr>
              <a:t>Undercover police officers</a:t>
            </a:r>
          </a:p>
          <a:p>
            <a:r>
              <a:rPr lang="en-US" sz="2900" dirty="0" smtClean="0">
                <a:latin typeface="Optima"/>
                <a:cs typeface="Optima"/>
              </a:rPr>
              <a:t>Facial </a:t>
            </a:r>
            <a:r>
              <a:rPr lang="en-US" sz="2900" dirty="0">
                <a:latin typeface="Optima"/>
                <a:cs typeface="Optima"/>
              </a:rPr>
              <a:t>Recognition </a:t>
            </a:r>
            <a:r>
              <a:rPr lang="en-US" sz="2900" dirty="0" smtClean="0">
                <a:latin typeface="Optima"/>
                <a:cs typeface="Optima"/>
              </a:rPr>
              <a:t>Software- </a:t>
            </a:r>
            <a:r>
              <a:rPr lang="en-US" sz="2900" dirty="0">
                <a:latin typeface="Optima"/>
                <a:cs typeface="Optima"/>
              </a:rPr>
              <a:t>also known as,</a:t>
            </a:r>
            <a:r>
              <a:rPr lang="en-US" sz="2900" b="1" dirty="0">
                <a:latin typeface="Optima"/>
                <a:cs typeface="Optima"/>
              </a:rPr>
              <a:t> </a:t>
            </a:r>
            <a:r>
              <a:rPr lang="en-US" sz="2900" dirty="0">
                <a:latin typeface="Optima"/>
                <a:cs typeface="Optima"/>
              </a:rPr>
              <a:t>“the biometric entry-exit system </a:t>
            </a:r>
            <a:r>
              <a:rPr lang="en-US" sz="2900" dirty="0" smtClean="0">
                <a:latin typeface="Optima"/>
                <a:cs typeface="Optima"/>
              </a:rPr>
              <a:t>Behavioral experts</a:t>
            </a:r>
          </a:p>
          <a:p>
            <a:r>
              <a:rPr lang="en-US" sz="2900" dirty="0" smtClean="0">
                <a:latin typeface="Optima"/>
                <a:cs typeface="Optima"/>
              </a:rPr>
              <a:t>Explosive-detection systems</a:t>
            </a:r>
          </a:p>
          <a:p>
            <a:r>
              <a:rPr lang="en-US" sz="2900" dirty="0" smtClean="0">
                <a:latin typeface="Optima"/>
                <a:cs typeface="Optima"/>
              </a:rPr>
              <a:t>Metal detectors</a:t>
            </a:r>
          </a:p>
          <a:p>
            <a:r>
              <a:rPr lang="en-US" sz="2900" dirty="0" smtClean="0">
                <a:latin typeface="Optima"/>
                <a:cs typeface="Optima"/>
              </a:rPr>
              <a:t>SSSS (Secondary Security Screening Selection)</a:t>
            </a:r>
          </a:p>
          <a:p>
            <a:r>
              <a:rPr lang="en-US" sz="2900" dirty="0" smtClean="0">
                <a:latin typeface="Optima"/>
                <a:cs typeface="Optima"/>
              </a:rPr>
              <a:t>TSA </a:t>
            </a:r>
            <a:r>
              <a:rPr lang="en-US" sz="2900" dirty="0">
                <a:latin typeface="Optima"/>
                <a:cs typeface="Optima"/>
              </a:rPr>
              <a:t>Pre✓ </a:t>
            </a:r>
            <a:endParaRPr lang="en-US" sz="2900" dirty="0" smtClean="0">
              <a:latin typeface="Optima"/>
              <a:cs typeface="Optima"/>
            </a:endParaRPr>
          </a:p>
          <a:p>
            <a:r>
              <a:rPr lang="en-US" sz="2900" dirty="0" smtClean="0">
                <a:latin typeface="Optima"/>
                <a:cs typeface="Optima"/>
              </a:rPr>
              <a:t>READ-ID Act * Starting October 2020*</a:t>
            </a:r>
          </a:p>
          <a:p>
            <a:endParaRPr lang="en-US" dirty="0" smtClean="0">
              <a:latin typeface="Optima"/>
              <a:cs typeface="Optima"/>
            </a:endParaRPr>
          </a:p>
          <a:p>
            <a:endParaRPr lang="en-US" dirty="0" smtClean="0">
              <a:latin typeface="Optima"/>
              <a:cs typeface="Optima"/>
            </a:endParaRPr>
          </a:p>
          <a:p>
            <a:endParaRPr lang="en-US" dirty="0">
              <a:latin typeface="Optima"/>
              <a:cs typeface="Optima"/>
            </a:endParaRPr>
          </a:p>
        </p:txBody>
      </p:sp>
      <p:pic>
        <p:nvPicPr>
          <p:cNvPr id="4" name="Picture 3" descr="tsa-airport-security-checkpoint.jp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051750" y="1142749"/>
            <a:ext cx="3719717" cy="2670372"/>
          </a:xfrm>
          <a:prstGeom prst="rect">
            <a:avLst/>
          </a:prstGeom>
        </p:spPr>
      </p:pic>
      <p:pic>
        <p:nvPicPr>
          <p:cNvPr id="7" name="Picture 6" descr="5190323_570d6255accc5_image_jpegbbf3106a244904ca852b5f664aaee98c.jp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051750" y="3813120"/>
            <a:ext cx="3719716" cy="2721773"/>
          </a:xfrm>
          <a:prstGeom prst="rect">
            <a:avLst/>
          </a:prstGeom>
        </p:spPr>
      </p:pic>
    </p:spTree>
    <p:extLst>
      <p:ext uri="{BB962C8B-B14F-4D97-AF65-F5344CB8AC3E}">
        <p14:creationId xmlns:p14="http://schemas.microsoft.com/office/powerpoint/2010/main" val="5469150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9361"/>
            <a:ext cx="8229600" cy="1143000"/>
          </a:xfrm>
        </p:spPr>
        <p:txBody>
          <a:bodyPr>
            <a:normAutofit fontScale="90000"/>
          </a:bodyPr>
          <a:lstStyle/>
          <a:p>
            <a:r>
              <a:rPr lang="en-US" u="sng" dirty="0" smtClean="0">
                <a:latin typeface="Marker Felt"/>
                <a:cs typeface="Marker Felt"/>
              </a:rPr>
              <a:t>Additional Layer of Security-</a:t>
            </a:r>
            <a:br>
              <a:rPr lang="en-US" u="sng" dirty="0" smtClean="0">
                <a:latin typeface="Marker Felt"/>
                <a:cs typeface="Marker Felt"/>
              </a:rPr>
            </a:br>
            <a:r>
              <a:rPr lang="en-US" u="sng" dirty="0" smtClean="0">
                <a:latin typeface="Marker Felt"/>
                <a:cs typeface="Marker Felt"/>
              </a:rPr>
              <a:t>Flight Attendants</a:t>
            </a:r>
            <a:endParaRPr lang="en-US" u="sng" dirty="0">
              <a:latin typeface="Marker Felt"/>
              <a:cs typeface="Marker Felt"/>
            </a:endParaRPr>
          </a:p>
        </p:txBody>
      </p:sp>
      <p:sp>
        <p:nvSpPr>
          <p:cNvPr id="3" name="Content Placeholder 2"/>
          <p:cNvSpPr>
            <a:spLocks noGrp="1"/>
          </p:cNvSpPr>
          <p:nvPr>
            <p:ph idx="1"/>
          </p:nvPr>
        </p:nvSpPr>
        <p:spPr>
          <a:xfrm>
            <a:off x="457200" y="1938870"/>
            <a:ext cx="4529163" cy="4525963"/>
          </a:xfrm>
        </p:spPr>
        <p:txBody>
          <a:bodyPr>
            <a:normAutofit fontScale="85000" lnSpcReduction="10000"/>
          </a:bodyPr>
          <a:lstStyle/>
          <a:p>
            <a:r>
              <a:rPr lang="en-US" dirty="0">
                <a:latin typeface="Optima"/>
                <a:cs typeface="Optima"/>
              </a:rPr>
              <a:t>Before the 9/11 attacks, flight attendants were trained to cooperate with terrorists, in hopes of containing tranquility and realistically, staying alive. </a:t>
            </a:r>
            <a:endParaRPr lang="en-US" dirty="0" smtClean="0">
              <a:latin typeface="Optima"/>
              <a:cs typeface="Optima"/>
            </a:endParaRPr>
          </a:p>
          <a:p>
            <a:r>
              <a:rPr lang="en-US" dirty="0" smtClean="0">
                <a:latin typeface="Optima"/>
                <a:cs typeface="Optima"/>
              </a:rPr>
              <a:t>Today</a:t>
            </a:r>
            <a:r>
              <a:rPr lang="en-US" dirty="0">
                <a:latin typeface="Optima"/>
                <a:cs typeface="Optima"/>
              </a:rPr>
              <a:t>, flight attendants are trained with specialized guidance. This extensive training program will not only provide them with the skills they need to engage a potential threat, but will also give them the ability to neutralize the risk before any damage or life-threatening hostility occurs. </a:t>
            </a:r>
            <a:endParaRPr lang="en-US" dirty="0" smtClean="0">
              <a:latin typeface="Optima"/>
              <a:cs typeface="Optima"/>
            </a:endParaRPr>
          </a:p>
        </p:txBody>
      </p:sp>
      <p:pic>
        <p:nvPicPr>
          <p:cNvPr id="6" name="Picture 5" descr="Air-stewardess.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431706" y="1938870"/>
            <a:ext cx="3255094" cy="4356003"/>
          </a:xfrm>
          <a:prstGeom prst="rect">
            <a:avLst/>
          </a:prstGeom>
        </p:spPr>
      </p:pic>
    </p:spTree>
    <p:extLst>
      <p:ext uri="{BB962C8B-B14F-4D97-AF65-F5344CB8AC3E}">
        <p14:creationId xmlns:p14="http://schemas.microsoft.com/office/powerpoint/2010/main" val="42555465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48989"/>
            <a:ext cx="7313613" cy="868362"/>
          </a:xfrm>
        </p:spPr>
        <p:txBody>
          <a:bodyPr/>
          <a:lstStyle/>
          <a:p>
            <a:r>
              <a:rPr lang="en-US" dirty="0" smtClean="0">
                <a:latin typeface="Marker Felt"/>
                <a:cs typeface="Marker Felt"/>
              </a:rPr>
              <a:t>Disregarded Source-</a:t>
            </a:r>
            <a:br>
              <a:rPr lang="en-US" dirty="0" smtClean="0">
                <a:latin typeface="Marker Felt"/>
                <a:cs typeface="Marker Felt"/>
              </a:rPr>
            </a:br>
            <a:r>
              <a:rPr lang="en-US" dirty="0" smtClean="0">
                <a:latin typeface="Marker Felt"/>
                <a:cs typeface="Marker Felt"/>
              </a:rPr>
              <a:t>The Actual Passengers</a:t>
            </a:r>
            <a:endParaRPr lang="en-US" dirty="0">
              <a:latin typeface="Marker Felt"/>
              <a:cs typeface="Marker Felt"/>
            </a:endParaRPr>
          </a:p>
        </p:txBody>
      </p:sp>
      <p:sp>
        <p:nvSpPr>
          <p:cNvPr id="3" name="Content Placeholder 2"/>
          <p:cNvSpPr>
            <a:spLocks noGrp="1"/>
          </p:cNvSpPr>
          <p:nvPr>
            <p:ph idx="1"/>
          </p:nvPr>
        </p:nvSpPr>
        <p:spPr>
          <a:xfrm>
            <a:off x="4459931" y="2007447"/>
            <a:ext cx="3973513" cy="4266993"/>
          </a:xfrm>
        </p:spPr>
        <p:txBody>
          <a:bodyPr>
            <a:normAutofit fontScale="92500" lnSpcReduction="20000"/>
          </a:bodyPr>
          <a:lstStyle/>
          <a:p>
            <a:pPr marL="0" indent="0">
              <a:buNone/>
            </a:pPr>
            <a:r>
              <a:rPr lang="en-US" dirty="0">
                <a:latin typeface="Optima"/>
                <a:cs typeface="Optima"/>
              </a:rPr>
              <a:t>Airline passengers currently are keener and more aware of their surroundings, and more than likely to report an individual or suspicious package. The campaign "If You See Something, Say Something," which was licensed to the U.S. Department of Homeland Security in 2010, strives to encourage those in this ever-changing world to remain vigilant. </a:t>
            </a:r>
          </a:p>
        </p:txBody>
      </p:sp>
      <p:pic>
        <p:nvPicPr>
          <p:cNvPr id="4" name="Picture 3" descr="see-something-say-somethi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431" y="2138165"/>
            <a:ext cx="4254500" cy="3187700"/>
          </a:xfrm>
          <a:prstGeom prst="rect">
            <a:avLst/>
          </a:prstGeom>
        </p:spPr>
      </p:pic>
    </p:spTree>
    <p:extLst>
      <p:ext uri="{BB962C8B-B14F-4D97-AF65-F5344CB8AC3E}">
        <p14:creationId xmlns:p14="http://schemas.microsoft.com/office/powerpoint/2010/main" val="6491258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440" y="2716674"/>
            <a:ext cx="8229600" cy="1143000"/>
          </a:xfrm>
        </p:spPr>
        <p:txBody>
          <a:bodyPr>
            <a:noAutofit/>
          </a:bodyPr>
          <a:lstStyle/>
          <a:p>
            <a:r>
              <a:rPr lang="en-US" sz="4800" dirty="0">
                <a:latin typeface="Marker Felt"/>
                <a:cs typeface="Marker Felt"/>
              </a:rPr>
              <a:t>To the majority of the traveling population, the airport security regulations seem to </a:t>
            </a:r>
            <a:r>
              <a:rPr lang="en-US" sz="4800" dirty="0" smtClean="0">
                <a:latin typeface="Marker Felt"/>
                <a:cs typeface="Marker Felt"/>
              </a:rPr>
              <a:t>be excessive.</a:t>
            </a:r>
            <a:br>
              <a:rPr lang="en-US" sz="4800" dirty="0" smtClean="0">
                <a:latin typeface="Marker Felt"/>
                <a:cs typeface="Marker Felt"/>
              </a:rPr>
            </a:br>
            <a:r>
              <a:rPr lang="en-US" sz="4800" dirty="0">
                <a:latin typeface="Marker Felt"/>
                <a:cs typeface="Marker Felt"/>
              </a:rPr>
              <a:t/>
            </a:r>
            <a:br>
              <a:rPr lang="en-US" sz="4800" dirty="0">
                <a:latin typeface="Marker Felt"/>
                <a:cs typeface="Marker Felt"/>
              </a:rPr>
            </a:br>
            <a:r>
              <a:rPr lang="en-US" sz="4800" dirty="0" smtClean="0">
                <a:latin typeface="Marker Felt"/>
                <a:cs typeface="Marker Felt"/>
              </a:rPr>
              <a:t>BUT most </a:t>
            </a:r>
            <a:r>
              <a:rPr lang="en-US" sz="4800" dirty="0">
                <a:latin typeface="Marker Felt"/>
                <a:cs typeface="Marker Felt"/>
              </a:rPr>
              <a:t>protocols are solely based on </a:t>
            </a:r>
            <a:r>
              <a:rPr lang="en-US" sz="4800" u="sng" dirty="0" smtClean="0">
                <a:latin typeface="Marker Felt"/>
                <a:cs typeface="Marker Felt"/>
              </a:rPr>
              <a:t>precedents</a:t>
            </a:r>
            <a:r>
              <a:rPr lang="en-US" sz="4800" dirty="0">
                <a:latin typeface="Marker Felt"/>
                <a:cs typeface="Marker Felt"/>
              </a:rPr>
              <a:t>!</a:t>
            </a:r>
            <a:r>
              <a:rPr lang="en-US" sz="4800" dirty="0" smtClean="0">
                <a:latin typeface="Marker Felt"/>
                <a:cs typeface="Marker Felt"/>
              </a:rPr>
              <a:t> </a:t>
            </a:r>
            <a:endParaRPr lang="en-US" sz="4800" dirty="0">
              <a:latin typeface="Marker Felt"/>
              <a:cs typeface="Marker Felt"/>
            </a:endParaRPr>
          </a:p>
        </p:txBody>
      </p:sp>
    </p:spTree>
    <p:extLst>
      <p:ext uri="{BB962C8B-B14F-4D97-AF65-F5344CB8AC3E}">
        <p14:creationId xmlns:p14="http://schemas.microsoft.com/office/powerpoint/2010/main" val="8788153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latin typeface="Marker Felt"/>
                <a:cs typeface="Marker Felt"/>
              </a:rPr>
              <a:t>Terrorist Attack Attempts</a:t>
            </a:r>
            <a:endParaRPr lang="en-US" u="sng" dirty="0">
              <a:latin typeface="Marker Felt"/>
              <a:cs typeface="Marker Felt"/>
            </a:endParaRPr>
          </a:p>
        </p:txBody>
      </p:sp>
      <p:sp>
        <p:nvSpPr>
          <p:cNvPr id="3" name="Content Placeholder 2"/>
          <p:cNvSpPr>
            <a:spLocks noGrp="1"/>
          </p:cNvSpPr>
          <p:nvPr>
            <p:ph idx="1"/>
          </p:nvPr>
        </p:nvSpPr>
        <p:spPr>
          <a:xfrm>
            <a:off x="398987" y="1465390"/>
            <a:ext cx="4773564" cy="5122862"/>
          </a:xfrm>
        </p:spPr>
        <p:txBody>
          <a:bodyPr>
            <a:normAutofit fontScale="92500" lnSpcReduction="20000"/>
          </a:bodyPr>
          <a:lstStyle/>
          <a:p>
            <a:r>
              <a:rPr lang="en-US" b="1" dirty="0">
                <a:latin typeface="Optima"/>
                <a:cs typeface="Optima"/>
              </a:rPr>
              <a:t>The December 22, 2001 bomb attempt on American Airlines Flight </a:t>
            </a:r>
            <a:r>
              <a:rPr lang="en-US" b="1" dirty="0" smtClean="0">
                <a:latin typeface="Optima"/>
                <a:cs typeface="Optima"/>
              </a:rPr>
              <a:t>63</a:t>
            </a:r>
            <a:r>
              <a:rPr lang="en-US" dirty="0" smtClean="0">
                <a:latin typeface="Optima"/>
                <a:cs typeface="Optima"/>
              </a:rPr>
              <a:t>- </a:t>
            </a:r>
            <a:r>
              <a:rPr lang="en-US" dirty="0">
                <a:latin typeface="Optima"/>
                <a:cs typeface="Optima"/>
              </a:rPr>
              <a:t>Richard Reid attempted to detonate an explosive device using his </a:t>
            </a:r>
            <a:r>
              <a:rPr lang="en-US" dirty="0" smtClean="0">
                <a:latin typeface="Optima"/>
                <a:cs typeface="Optima"/>
              </a:rPr>
              <a:t>shoe. </a:t>
            </a:r>
            <a:r>
              <a:rPr lang="en-US" dirty="0">
                <a:latin typeface="Optima"/>
                <a:cs typeface="Optima"/>
              </a:rPr>
              <a:t>A</a:t>
            </a:r>
            <a:r>
              <a:rPr lang="en-US" dirty="0" smtClean="0">
                <a:latin typeface="Optima"/>
                <a:cs typeface="Optima"/>
              </a:rPr>
              <a:t>ll </a:t>
            </a:r>
            <a:r>
              <a:rPr lang="en-US" dirty="0">
                <a:latin typeface="Optima"/>
                <a:cs typeface="Optima"/>
              </a:rPr>
              <a:t>travelers must remove their shoes before passing through the security checkpoint</a:t>
            </a:r>
            <a:r>
              <a:rPr lang="en-US" dirty="0" smtClean="0">
                <a:latin typeface="Optima"/>
                <a:cs typeface="Optima"/>
              </a:rPr>
              <a:t>.</a:t>
            </a:r>
            <a:br>
              <a:rPr lang="en-US" dirty="0" smtClean="0">
                <a:latin typeface="Optima"/>
                <a:cs typeface="Optima"/>
              </a:rPr>
            </a:br>
            <a:endParaRPr lang="en-US" dirty="0" smtClean="0">
              <a:latin typeface="Optima"/>
              <a:cs typeface="Optima"/>
            </a:endParaRPr>
          </a:p>
          <a:p>
            <a:r>
              <a:rPr lang="en-US" b="1" dirty="0">
                <a:latin typeface="Optima"/>
                <a:cs typeface="Optima"/>
              </a:rPr>
              <a:t>The aircraft plot of 2006</a:t>
            </a:r>
            <a:r>
              <a:rPr lang="en-US" dirty="0">
                <a:latin typeface="Optima"/>
                <a:cs typeface="Optima"/>
              </a:rPr>
              <a:t>, which involved a terrorist conspiracy to detonate liquid </a:t>
            </a:r>
            <a:r>
              <a:rPr lang="en-US" dirty="0" smtClean="0">
                <a:latin typeface="Optima"/>
                <a:cs typeface="Optima"/>
              </a:rPr>
              <a:t>explosives. </a:t>
            </a:r>
            <a:r>
              <a:rPr lang="en-US" dirty="0">
                <a:latin typeface="Optima"/>
                <a:cs typeface="Optima"/>
              </a:rPr>
              <a:t>P</a:t>
            </a:r>
            <a:r>
              <a:rPr lang="en-US" dirty="0" smtClean="0">
                <a:latin typeface="Optima"/>
                <a:cs typeface="Optima"/>
              </a:rPr>
              <a:t>assengers are now </a:t>
            </a:r>
            <a:r>
              <a:rPr lang="en-US" dirty="0">
                <a:latin typeface="Optima"/>
                <a:cs typeface="Optima"/>
              </a:rPr>
              <a:t>no longer allowed to carry liquid containers larger than 100ml/3.4oz onto a commercial </a:t>
            </a:r>
            <a:r>
              <a:rPr lang="en-US" dirty="0" smtClean="0">
                <a:latin typeface="Optima"/>
                <a:cs typeface="Optima"/>
              </a:rPr>
              <a:t>aircraft. </a:t>
            </a:r>
            <a:endParaRPr lang="en-US" dirty="0">
              <a:latin typeface="Optima"/>
              <a:cs typeface="Optima"/>
            </a:endParaRPr>
          </a:p>
          <a:p>
            <a:endParaRPr lang="en-US" dirty="0"/>
          </a:p>
        </p:txBody>
      </p:sp>
      <p:pic>
        <p:nvPicPr>
          <p:cNvPr id="4" name="Picture 3" descr="Richard_Reid_explosive_sho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54279" y="2263760"/>
            <a:ext cx="3344371" cy="2926325"/>
          </a:xfrm>
          <a:prstGeom prst="rect">
            <a:avLst/>
          </a:prstGeom>
        </p:spPr>
      </p:pic>
    </p:spTree>
    <p:extLst>
      <p:ext uri="{BB962C8B-B14F-4D97-AF65-F5344CB8AC3E}">
        <p14:creationId xmlns:p14="http://schemas.microsoft.com/office/powerpoint/2010/main" val="12479206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716" y="613668"/>
            <a:ext cx="3061652" cy="868362"/>
          </a:xfrm>
        </p:spPr>
        <p:txBody>
          <a:bodyPr/>
          <a:lstStyle/>
          <a:p>
            <a:r>
              <a:rPr lang="en-US" u="sng" dirty="0" smtClean="0">
                <a:latin typeface="Marker Felt"/>
                <a:cs typeface="Marker Felt"/>
              </a:rPr>
              <a:t>2018 TSA STATS</a:t>
            </a:r>
            <a:endParaRPr lang="en-US" u="sng" dirty="0">
              <a:latin typeface="Marker Felt"/>
              <a:cs typeface="Marker Felt"/>
            </a:endParaRPr>
          </a:p>
        </p:txBody>
      </p:sp>
      <p:sp>
        <p:nvSpPr>
          <p:cNvPr id="3" name="Content Placeholder 2"/>
          <p:cNvSpPr>
            <a:spLocks noGrp="1"/>
          </p:cNvSpPr>
          <p:nvPr>
            <p:ph idx="1"/>
          </p:nvPr>
        </p:nvSpPr>
        <p:spPr>
          <a:xfrm>
            <a:off x="457201" y="1994021"/>
            <a:ext cx="2859168" cy="4668433"/>
          </a:xfrm>
        </p:spPr>
        <p:txBody>
          <a:bodyPr>
            <a:normAutofit fontScale="92500"/>
          </a:bodyPr>
          <a:lstStyle/>
          <a:p>
            <a:pPr marL="0" indent="0">
              <a:buNone/>
            </a:pPr>
            <a:r>
              <a:rPr lang="en-US" sz="2800" dirty="0"/>
              <a:t>In 2018, TSA agents found 4,239 firearms in carry-on luggage. This total was up seven percent from the previous record set in 2017 when they discovered 3,957 firearms (BIRKENBUEL). </a:t>
            </a:r>
          </a:p>
        </p:txBody>
      </p:sp>
      <p:pic>
        <p:nvPicPr>
          <p:cNvPr id="4" name="Picture 3" descr="2018_end_of_year_firearms_v2.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670173" y="138434"/>
            <a:ext cx="5219216" cy="6524020"/>
          </a:xfrm>
          <a:prstGeom prst="roundRect">
            <a:avLst/>
          </a:prstGeom>
        </p:spPr>
      </p:pic>
    </p:spTree>
    <p:extLst>
      <p:ext uri="{BB962C8B-B14F-4D97-AF65-F5344CB8AC3E}">
        <p14:creationId xmlns:p14="http://schemas.microsoft.com/office/powerpoint/2010/main" val="14690687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196" y="701675"/>
            <a:ext cx="8686800" cy="1143000"/>
          </a:xfrm>
        </p:spPr>
        <p:txBody>
          <a:bodyPr>
            <a:noAutofit/>
          </a:bodyPr>
          <a:lstStyle/>
          <a:p>
            <a:r>
              <a:rPr lang="en-US" sz="3600" dirty="0" smtClean="0">
                <a:latin typeface="Marker Felt"/>
                <a:cs typeface="Marker Felt"/>
              </a:rPr>
              <a:t>If airport security was designed to keep us safe, why are so many travelers against these new protocols?</a:t>
            </a:r>
            <a:endParaRPr lang="en-US" sz="3600" dirty="0">
              <a:latin typeface="Marker Felt"/>
              <a:cs typeface="Marker Felt"/>
            </a:endParaRPr>
          </a:p>
        </p:txBody>
      </p:sp>
      <p:sp>
        <p:nvSpPr>
          <p:cNvPr id="3" name="Content Placeholder 2"/>
          <p:cNvSpPr>
            <a:spLocks noGrp="1"/>
          </p:cNvSpPr>
          <p:nvPr>
            <p:ph idx="1"/>
          </p:nvPr>
        </p:nvSpPr>
        <p:spPr>
          <a:xfrm>
            <a:off x="457200" y="2445806"/>
            <a:ext cx="8229600" cy="4242860"/>
          </a:xfrm>
        </p:spPr>
        <p:txBody>
          <a:bodyPr>
            <a:normAutofit lnSpcReduction="10000"/>
          </a:bodyPr>
          <a:lstStyle/>
          <a:p>
            <a:r>
              <a:rPr lang="en-US" sz="2600" dirty="0" smtClean="0">
                <a:latin typeface="Optima"/>
                <a:cs typeface="Optima"/>
              </a:rPr>
              <a:t>Travelers argue the effectiveness</a:t>
            </a:r>
          </a:p>
          <a:p>
            <a:r>
              <a:rPr lang="en-US" sz="2600" dirty="0" smtClean="0">
                <a:latin typeface="Optima"/>
                <a:cs typeface="Optima"/>
              </a:rPr>
              <a:t>Claim it’s an </a:t>
            </a:r>
            <a:r>
              <a:rPr lang="en-US" sz="2600" dirty="0">
                <a:latin typeface="Optima"/>
                <a:cs typeface="Optima"/>
              </a:rPr>
              <a:t>i</a:t>
            </a:r>
            <a:r>
              <a:rPr lang="en-US" sz="2600" dirty="0" smtClean="0">
                <a:latin typeface="Optima"/>
                <a:cs typeface="Optima"/>
              </a:rPr>
              <a:t>nvasion of privacy &amp; a health risk</a:t>
            </a:r>
          </a:p>
          <a:p>
            <a:r>
              <a:rPr lang="en-US" sz="2600" dirty="0" smtClean="0">
                <a:latin typeface="Optima"/>
                <a:cs typeface="Optima"/>
              </a:rPr>
              <a:t>Deem the full-body scanners to be overpriced and unnecessary</a:t>
            </a:r>
          </a:p>
          <a:p>
            <a:r>
              <a:rPr lang="en-US" sz="2600" dirty="0" smtClean="0">
                <a:latin typeface="Optima"/>
                <a:cs typeface="Optima"/>
              </a:rPr>
              <a:t>TSA lines are</a:t>
            </a:r>
            <a:r>
              <a:rPr lang="en-US" sz="2600" dirty="0">
                <a:latin typeface="Optima"/>
                <a:cs typeface="Optima"/>
              </a:rPr>
              <a:t> </a:t>
            </a:r>
            <a:r>
              <a:rPr lang="en-US" sz="2600" dirty="0" smtClean="0">
                <a:latin typeface="Optima"/>
                <a:cs typeface="Optima"/>
              </a:rPr>
              <a:t>claimed to be time-consuming</a:t>
            </a:r>
          </a:p>
          <a:p>
            <a:r>
              <a:rPr lang="en-US" sz="2600" dirty="0" smtClean="0">
                <a:latin typeface="Optima"/>
                <a:cs typeface="Optima"/>
              </a:rPr>
              <a:t>“Security theater” - the </a:t>
            </a:r>
            <a:r>
              <a:rPr lang="en-US" sz="2600" dirty="0">
                <a:latin typeface="Optima"/>
                <a:cs typeface="Optima"/>
              </a:rPr>
              <a:t>appearance of enhanced security and safety without actually making anyone more secure </a:t>
            </a:r>
            <a:endParaRPr lang="en-US" sz="2600" dirty="0" smtClean="0">
              <a:latin typeface="Optima"/>
              <a:cs typeface="Optima"/>
            </a:endParaRPr>
          </a:p>
          <a:p>
            <a:endParaRPr lang="en-US" dirty="0"/>
          </a:p>
        </p:txBody>
      </p:sp>
    </p:spTree>
    <p:extLst>
      <p:ext uri="{BB962C8B-B14F-4D97-AF65-F5344CB8AC3E}">
        <p14:creationId xmlns:p14="http://schemas.microsoft.com/office/powerpoint/2010/main" val="13287848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2009589_10103875325568323_139282225279775718_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9487" y="2249275"/>
            <a:ext cx="6350000" cy="4470400"/>
          </a:xfrm>
          <a:prstGeom prst="rect">
            <a:avLst/>
          </a:prstGeom>
        </p:spPr>
      </p:pic>
      <p:sp>
        <p:nvSpPr>
          <p:cNvPr id="5" name="TextBox 4"/>
          <p:cNvSpPr txBox="1"/>
          <p:nvPr/>
        </p:nvSpPr>
        <p:spPr>
          <a:xfrm>
            <a:off x="838246" y="205151"/>
            <a:ext cx="7810754" cy="1938992"/>
          </a:xfrm>
          <a:prstGeom prst="rect">
            <a:avLst/>
          </a:prstGeom>
          <a:noFill/>
        </p:spPr>
        <p:txBody>
          <a:bodyPr wrap="none" rtlCol="0">
            <a:spAutoFit/>
          </a:bodyPr>
          <a:lstStyle/>
          <a:p>
            <a:pPr algn="ctr"/>
            <a:r>
              <a:rPr lang="en-US" sz="2400" dirty="0" smtClean="0">
                <a:latin typeface="Optima"/>
                <a:cs typeface="Optima"/>
              </a:rPr>
              <a:t>Frustrated with long security lines, </a:t>
            </a:r>
            <a:br>
              <a:rPr lang="en-US" sz="2400" dirty="0" smtClean="0">
                <a:latin typeface="Optima"/>
                <a:cs typeface="Optima"/>
              </a:rPr>
            </a:br>
            <a:r>
              <a:rPr lang="en-US" sz="2400" dirty="0" smtClean="0">
                <a:latin typeface="Optima"/>
                <a:cs typeface="Optima"/>
              </a:rPr>
              <a:t>personal searches </a:t>
            </a:r>
            <a:br>
              <a:rPr lang="en-US" sz="2400" dirty="0" smtClean="0">
                <a:latin typeface="Optima"/>
                <a:cs typeface="Optima"/>
              </a:rPr>
            </a:br>
            <a:r>
              <a:rPr lang="en-US" sz="2400" dirty="0" smtClean="0">
                <a:latin typeface="Optima"/>
                <a:cs typeface="Optima"/>
              </a:rPr>
              <a:t>and carry-on restrictions?</a:t>
            </a:r>
          </a:p>
          <a:p>
            <a:endParaRPr lang="en-US" sz="2400" dirty="0">
              <a:latin typeface="Optima"/>
              <a:cs typeface="Optima"/>
            </a:endParaRPr>
          </a:p>
          <a:p>
            <a:r>
              <a:rPr lang="en-US" sz="2400" dirty="0" smtClean="0">
                <a:latin typeface="Marker Felt"/>
                <a:cs typeface="Marker Felt"/>
              </a:rPr>
              <a:t>We often forget that terrorists, not TSA, make the rules.</a:t>
            </a:r>
            <a:endParaRPr lang="en-US" sz="2400" dirty="0">
              <a:latin typeface="Marker Felt"/>
              <a:cs typeface="Marker Felt"/>
            </a:endParaRPr>
          </a:p>
        </p:txBody>
      </p:sp>
    </p:spTree>
    <p:extLst>
      <p:ext uri="{BB962C8B-B14F-4D97-AF65-F5344CB8AC3E}">
        <p14:creationId xmlns:p14="http://schemas.microsoft.com/office/powerpoint/2010/main" val="21821105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 Cited</a:t>
            </a:r>
            <a:endParaRPr lang="en-US" dirty="0"/>
          </a:p>
        </p:txBody>
      </p:sp>
      <p:sp>
        <p:nvSpPr>
          <p:cNvPr id="3" name="Content Placeholder 2"/>
          <p:cNvSpPr>
            <a:spLocks noGrp="1"/>
          </p:cNvSpPr>
          <p:nvPr>
            <p:ph idx="1"/>
          </p:nvPr>
        </p:nvSpPr>
        <p:spPr>
          <a:xfrm>
            <a:off x="914400" y="1426083"/>
            <a:ext cx="7863093" cy="4838085"/>
          </a:xfrm>
        </p:spPr>
        <p:txBody>
          <a:bodyPr>
            <a:normAutofit fontScale="92500" lnSpcReduction="20000"/>
          </a:bodyPr>
          <a:lstStyle/>
          <a:p>
            <a:r>
              <a:rPr lang="en-US" sz="1800" dirty="0"/>
              <a:t>BIRKENBUEL, RENATA. “Transportation Security Administration - Google </a:t>
            </a:r>
            <a:r>
              <a:rPr lang="en-US" sz="1800" dirty="0" smtClean="0"/>
              <a:t>	News</a:t>
            </a:r>
            <a:r>
              <a:rPr lang="en-US" sz="1800" dirty="0"/>
              <a:t>.” </a:t>
            </a:r>
            <a:r>
              <a:rPr lang="en-US" sz="1800" i="1" dirty="0"/>
              <a:t>Newsweek</a:t>
            </a:r>
            <a:r>
              <a:rPr lang="en-US" sz="1800" dirty="0"/>
              <a:t>, Newsweek, 8 Feb. 2019, 4:48 PM, </a:t>
            </a:r>
            <a:r>
              <a:rPr lang="en-US" sz="1800" dirty="0" err="1"/>
              <a:t>news.google.com</a:t>
            </a:r>
            <a:r>
              <a:rPr lang="en-US" sz="1800" dirty="0"/>
              <a:t>/topics</a:t>
            </a:r>
            <a:r>
              <a:rPr lang="en-US" sz="1800" dirty="0" smtClean="0"/>
              <a:t>/	CAAqIggKIhxDQkFTRHdvSkwyMHZNREUzT1dSa0VnSmxiaWdBUA.</a:t>
            </a:r>
          </a:p>
          <a:p>
            <a:r>
              <a:rPr lang="en-US" sz="1800" dirty="0"/>
              <a:t>“Did You Know Your Security Doesn’t Start or End at the Security Checkpoint?” </a:t>
            </a:r>
            <a:r>
              <a:rPr lang="en-US" sz="1800" dirty="0" smtClean="0"/>
              <a:t>	Transportation </a:t>
            </a:r>
            <a:r>
              <a:rPr lang="en-US" sz="1800" dirty="0"/>
              <a:t>Security Administration.</a:t>
            </a:r>
          </a:p>
          <a:p>
            <a:r>
              <a:rPr lang="en-US" sz="1800" dirty="0"/>
              <a:t>“Factsheets.” </a:t>
            </a:r>
            <a:r>
              <a:rPr lang="en-US" sz="1800" i="1" dirty="0"/>
              <a:t>Factsheets</a:t>
            </a:r>
            <a:r>
              <a:rPr lang="en-US" sz="1800" dirty="0"/>
              <a:t>, Transportation Security Administration, </a:t>
            </a:r>
            <a:r>
              <a:rPr lang="en-US" sz="1800" dirty="0" smtClean="0"/>
              <a:t>		</a:t>
            </a:r>
            <a:r>
              <a:rPr lang="en-US" sz="1800" u="sng" dirty="0" smtClean="0">
                <a:hlinkClick r:id="rId2"/>
              </a:rPr>
              <a:t>www.tsa.gov</a:t>
            </a:r>
            <a:r>
              <a:rPr lang="en-US" sz="1800" u="sng" dirty="0">
                <a:hlinkClick r:id="rId2"/>
              </a:rPr>
              <a:t>/press/factsheets</a:t>
            </a:r>
            <a:r>
              <a:rPr lang="en-US" sz="1800" dirty="0" smtClean="0"/>
              <a:t>.</a:t>
            </a:r>
          </a:p>
          <a:p>
            <a:r>
              <a:rPr lang="en-US" sz="1600" dirty="0"/>
              <a:t>“If You See Something, Say Something™.” </a:t>
            </a:r>
            <a:r>
              <a:rPr lang="en-US" sz="1600" i="1" dirty="0"/>
              <a:t>Transportation Security Administration</a:t>
            </a:r>
            <a:r>
              <a:rPr lang="en-US" sz="1600" dirty="0"/>
              <a:t>, Transportation </a:t>
            </a:r>
            <a:r>
              <a:rPr lang="en-US" sz="1600" dirty="0" smtClean="0"/>
              <a:t>	Security </a:t>
            </a:r>
            <a:r>
              <a:rPr lang="en-US" sz="1600" dirty="0"/>
              <a:t>Administration, 12 Jan. 2016, </a:t>
            </a:r>
            <a:r>
              <a:rPr lang="en-US" sz="1600" dirty="0" smtClean="0"/>
              <a:t>				</a:t>
            </a:r>
            <a:r>
              <a:rPr lang="en-US" sz="1600" u="sng" dirty="0" smtClean="0">
                <a:hlinkClick r:id="rId3"/>
              </a:rPr>
              <a:t>www.tsa.gov</a:t>
            </a:r>
            <a:r>
              <a:rPr lang="en-US" sz="1600" u="sng" dirty="0">
                <a:hlinkClick r:id="rId3"/>
              </a:rPr>
              <a:t>/news/top-stories/2015/12/14/if-you-see-something-say-somethingTM</a:t>
            </a:r>
            <a:r>
              <a:rPr lang="en-US" sz="1600" dirty="0" smtClean="0"/>
              <a:t>.</a:t>
            </a:r>
            <a:endParaRPr lang="en-US" sz="1800" dirty="0" smtClean="0"/>
          </a:p>
          <a:p>
            <a:r>
              <a:rPr lang="en-US" sz="1800" dirty="0"/>
              <a:t>Meltzer, Matt. “A Brief (and Totally Fascinating) History of Airport Security.” </a:t>
            </a:r>
            <a:r>
              <a:rPr lang="en-US" sz="1800" dirty="0" smtClean="0"/>
              <a:t>	</a:t>
            </a:r>
            <a:r>
              <a:rPr lang="en-US" sz="1800" i="1" dirty="0" err="1" smtClean="0"/>
              <a:t>Thrillist</a:t>
            </a:r>
            <a:r>
              <a:rPr lang="en-US" sz="1800" dirty="0"/>
              <a:t>, </a:t>
            </a:r>
            <a:r>
              <a:rPr lang="en-US" sz="1800" dirty="0" err="1"/>
              <a:t>Thrillist</a:t>
            </a:r>
            <a:r>
              <a:rPr lang="en-US" sz="1800" dirty="0"/>
              <a:t>, 14 July </a:t>
            </a:r>
            <a:r>
              <a:rPr lang="en-US" sz="1800" dirty="0" smtClean="0"/>
              <a:t>2015, 		</a:t>
            </a:r>
            <a:r>
              <a:rPr lang="en-US" sz="1800" u="sng" dirty="0" smtClean="0">
                <a:hlinkClick r:id="rId4"/>
              </a:rPr>
              <a:t>www.thrillist.com</a:t>
            </a:r>
            <a:r>
              <a:rPr lang="en-US" sz="1800" u="sng" dirty="0">
                <a:hlinkClick r:id="rId4"/>
              </a:rPr>
              <a:t>/travel/nation/why-do-we-have-to-take-our-shoes-off-at-airport-security-history-of-the-tsa</a:t>
            </a:r>
            <a:r>
              <a:rPr lang="en-US" sz="1800" dirty="0" smtClean="0"/>
              <a:t>.</a:t>
            </a:r>
          </a:p>
          <a:p>
            <a:r>
              <a:rPr lang="en-US" sz="1800" dirty="0"/>
              <a:t>“Secondary Security Screening Selection.” </a:t>
            </a:r>
            <a:r>
              <a:rPr lang="en-US" sz="1800" i="1" dirty="0"/>
              <a:t>Wikipedia</a:t>
            </a:r>
            <a:r>
              <a:rPr lang="en-US" sz="1800" dirty="0"/>
              <a:t>, Wikimedia Foundation, 30 </a:t>
            </a:r>
            <a:r>
              <a:rPr lang="en-US" sz="1800" dirty="0" smtClean="0"/>
              <a:t>	Oct</a:t>
            </a:r>
            <a:r>
              <a:rPr lang="en-US" sz="1800" dirty="0"/>
              <a:t>. </a:t>
            </a:r>
            <a:r>
              <a:rPr lang="en-US" sz="1800" dirty="0" smtClean="0"/>
              <a:t>2018, 		</a:t>
            </a:r>
            <a:r>
              <a:rPr lang="en-US" sz="1800" u="sng" dirty="0" smtClean="0">
                <a:hlinkClick r:id="rId5"/>
              </a:rPr>
              <a:t>https</a:t>
            </a:r>
            <a:r>
              <a:rPr lang="en-US" sz="1800" u="sng" dirty="0">
                <a:hlinkClick r:id="rId5"/>
              </a:rPr>
              <a:t>://en.wikipedia.org/wiki/Secondary_Security_Screening_Selection</a:t>
            </a:r>
            <a:r>
              <a:rPr lang="en-US" sz="1800" dirty="0"/>
              <a:t>.</a:t>
            </a:r>
          </a:p>
          <a:p>
            <a:endParaRPr lang="en-US" sz="1800" dirty="0"/>
          </a:p>
          <a:p>
            <a:endParaRPr lang="en-US" sz="1800" dirty="0"/>
          </a:p>
          <a:p>
            <a:endParaRPr lang="en-US" sz="1800" dirty="0"/>
          </a:p>
          <a:p>
            <a:endParaRPr lang="en-US" dirty="0"/>
          </a:p>
        </p:txBody>
      </p:sp>
    </p:spTree>
    <p:extLst>
      <p:ext uri="{BB962C8B-B14F-4D97-AF65-F5344CB8AC3E}">
        <p14:creationId xmlns:p14="http://schemas.microsoft.com/office/powerpoint/2010/main" val="170400008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Inkwell">
  <a:themeElements>
    <a:clrScheme name="Inkwell">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明朝"/>
        <a:font script="Hans" typeface="宋体"/>
        <a:font script="Hant" typeface="新細明體"/>
      </a:majorFont>
      <a:minorFont>
        <a:latin typeface="Goudy Old Style"/>
        <a:ea typeface=""/>
        <a:cs typeface=""/>
        <a:font script="Jpan" typeface="ＭＳ 明朝"/>
        <a:font script="Hans" typeface="宋体"/>
        <a:font script="Hant" typeface="新細明體"/>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254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Inkwell.thmx</Template>
  <TotalTime>167</TotalTime>
  <Words>571</Words>
  <Application>Microsoft Office PowerPoint</Application>
  <PresentationFormat>On-screen Show (4:3)</PresentationFormat>
  <Paragraphs>61</Paragraphs>
  <Slides>14</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Abadi MT Condensed Extra Bold</vt:lpstr>
      <vt:lpstr>Calibri</vt:lpstr>
      <vt:lpstr>Goudy Old Style</vt:lpstr>
      <vt:lpstr>Impact</vt:lpstr>
      <vt:lpstr>Marker Felt</vt:lpstr>
      <vt:lpstr>Optima</vt:lpstr>
      <vt:lpstr>Rockwell</vt:lpstr>
      <vt:lpstr>Inkwell</vt:lpstr>
      <vt:lpstr>Airport Security</vt:lpstr>
      <vt:lpstr>Wright Brothers </vt:lpstr>
      <vt:lpstr>September 11, 2001</vt:lpstr>
      <vt:lpstr>Introducing the TSA</vt:lpstr>
      <vt:lpstr>TSA’s Responsibility</vt:lpstr>
      <vt:lpstr>Airport Layers of Security</vt:lpstr>
      <vt:lpstr>Additional Layer of Security- Flight Attendants</vt:lpstr>
      <vt:lpstr>Disregarded Source- The Actual Passengers</vt:lpstr>
      <vt:lpstr>To the majority of the traveling population, the airport security regulations seem to be excessive.  BUT most protocols are solely based on precedents! </vt:lpstr>
      <vt:lpstr>Terrorist Attack Attempts</vt:lpstr>
      <vt:lpstr>2018 TSA STATS</vt:lpstr>
      <vt:lpstr>If airport security was designed to keep us safe, why are so many travelers against these new protocols?</vt:lpstr>
      <vt:lpstr>PowerPoint Presentation</vt:lpstr>
      <vt:lpstr>Work Cited</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Airport Security</dc:title>
  <dc:creator>Ashley Wilsford</dc:creator>
  <cp:lastModifiedBy>EMILY ARSENYUK</cp:lastModifiedBy>
  <cp:revision>90</cp:revision>
  <dcterms:created xsi:type="dcterms:W3CDTF">2019-04-15T21:44:05Z</dcterms:created>
  <dcterms:modified xsi:type="dcterms:W3CDTF">2019-12-02T17:12:12Z</dcterms:modified>
</cp:coreProperties>
</file>